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0" r:id="rId23"/>
    <p:sldId id="278" r:id="rId24"/>
    <p:sldId id="341" r:id="rId25"/>
    <p:sldId id="342" r:id="rId26"/>
    <p:sldId id="343" r:id="rId27"/>
    <p:sldId id="282" r:id="rId28"/>
    <p:sldId id="344" r:id="rId29"/>
    <p:sldId id="345" r:id="rId30"/>
    <p:sldId id="346"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12/2/2013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12/2/2013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a. computers don't work with negative numbers, the sign is stored separately and the user sees only when the number is in decimal form</a:t>
            </a:r>
          </a:p>
          <a:p>
            <a:pPr marL="871538" lvl="1" indent="-514350">
              <a:buFont typeface="+mj-lt"/>
              <a:buAutoNum type="alphaLcParenR"/>
            </a:pPr>
            <a:r>
              <a:rPr lang="en-US" dirty="0" smtClean="0"/>
              <a:t>b. no different from their representation in the decimal system - minus the front</a:t>
            </a:r>
          </a:p>
          <a:p>
            <a:pPr marL="871538" lvl="1" indent="-514350">
              <a:buFont typeface="+mj-lt"/>
              <a:buAutoNum type="alphaLcParenR"/>
            </a:pPr>
            <a:r>
              <a:rPr lang="en-US" dirty="0" smtClean="0"/>
              <a:t>c. bits are written in reverse order</a:t>
            </a:r>
          </a:p>
          <a:p>
            <a:pPr marL="871538" lvl="1" indent="-514350">
              <a:buFont typeface="+mj-lt"/>
              <a:buAutoNum type="alphaLcParenR"/>
            </a:pPr>
            <a:r>
              <a:rPr lang="en-US" dirty="0" smtClean="0"/>
              <a:t>d. 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39552" y="591574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a:t>
            </a:r>
            <a:r>
              <a:rPr lang="bg-BG" dirty="0" smtClean="0"/>
              <a:t>, </a:t>
            </a:r>
            <a:r>
              <a:rPr smtClean="0"/>
              <a:t>specification</a:t>
            </a:r>
            <a:r>
              <a:rPr lang="bg-BG" dirty="0" smtClean="0"/>
              <a:t>, </a:t>
            </a:r>
            <a:r>
              <a:rPr smtClean="0"/>
              <a:t>design</a:t>
            </a:r>
            <a:r>
              <a:rPr lang="bg-BG" dirty="0" smtClean="0"/>
              <a:t>, </a:t>
            </a:r>
            <a:r>
              <a:rPr smtClean="0"/>
              <a:t>prototype</a:t>
            </a:r>
            <a:r>
              <a:rPr lang="bg-BG" dirty="0" smtClean="0"/>
              <a:t>, </a:t>
            </a:r>
            <a:r>
              <a:rPr smtClean="0"/>
              <a:t>implementation</a:t>
            </a:r>
            <a:r>
              <a:rPr lang="bg-BG" dirty="0" smtClean="0"/>
              <a:t>, </a:t>
            </a:r>
            <a:r>
              <a:rPr smtClean="0"/>
              <a:t>testing</a:t>
            </a:r>
            <a:r>
              <a:rPr lang="bg-BG" dirty="0" smtClean="0"/>
              <a:t>, </a:t>
            </a:r>
            <a:r>
              <a:rPr smtClean="0"/>
              <a:t>support</a:t>
            </a:r>
            <a:r>
              <a:rPr lang="bg-BG" dirty="0" smtClean="0"/>
              <a:t>, …</a:t>
            </a:r>
            <a:endParaRPr lang="en-US" dirty="0"/>
          </a:p>
        </p:txBody>
      </p:sp>
    </p:spTree>
    <p:extLst>
      <p:ext uri="{BB962C8B-B14F-4D97-AF65-F5344CB8AC3E}">
        <p14:creationId xmlns="" xmlns:p14="http://schemas.microsoft.com/office/powerpoint/2010/main" val="1426665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a:t>
            </a:r>
            <a:r>
              <a:rPr lang="bg-BG" dirty="0" smtClean="0"/>
              <a:t>, </a:t>
            </a:r>
            <a:r>
              <a:rPr smtClean="0"/>
              <a:t>archiving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366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processing software</a:t>
            </a:r>
            <a:r>
              <a:rPr lang="bg-BG" dirty="0" smtClean="0"/>
              <a:t>, </a:t>
            </a:r>
            <a:r>
              <a:rPr smtClean="0"/>
              <a:t>file formats</a:t>
            </a:r>
            <a:r>
              <a:rPr lang="bg-BG" dirty="0" smtClean="0"/>
              <a:t>, </a:t>
            </a:r>
            <a:r>
              <a:rPr smtClean="0"/>
              <a:t>encodings</a:t>
            </a:r>
            <a:r>
              <a:rPr lang="bg-BG" dirty="0" smtClean="0"/>
              <a:t>, </a:t>
            </a:r>
            <a:r>
              <a:rPr smtClean="0"/>
              <a:t>text</a:t>
            </a:r>
            <a:r>
              <a:rPr lang="bg-BG" dirty="0" smtClean="0"/>
              <a:t>, </a:t>
            </a:r>
            <a:r>
              <a:rPr smtClean="0"/>
              <a:t>tables</a:t>
            </a:r>
            <a:r>
              <a:rPr lang="bg-BG" dirty="0" smtClean="0"/>
              <a:t>, </a:t>
            </a:r>
            <a:r>
              <a:rPr smtClean="0"/>
              <a:t>shapes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955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 xmlns:p14="http://schemas.microsoft.com/office/powerpoint/2010/main"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a:t>
            </a:r>
            <a:r>
              <a:rPr lang="en-US" dirty="0"/>
              <a:t>graphics;</a:t>
            </a:r>
          </a:p>
          <a:p>
            <a:pPr marL="871538" lvl="1" indent="-514350">
              <a:buFont typeface="+mj-lt"/>
              <a:buAutoNum type="alphaLcParenR"/>
            </a:pPr>
            <a:r>
              <a:rPr lang="en-US" dirty="0" smtClean="0"/>
              <a:t> </a:t>
            </a:r>
            <a:r>
              <a:rPr lang="en-US" dirty="0"/>
              <a:t>RAW graphics;</a:t>
            </a:r>
          </a:p>
          <a:p>
            <a:pPr marL="871538" lvl="1" indent="-514350">
              <a:buFont typeface="+mj-lt"/>
              <a:buAutoNum type="alphaLcParenR"/>
            </a:pPr>
            <a:r>
              <a:rPr lang="en-US" dirty="0" smtClean="0"/>
              <a:t>Raster </a:t>
            </a:r>
            <a:r>
              <a:rPr lang="en-US" dirty="0"/>
              <a:t>graphics;</a:t>
            </a:r>
          </a:p>
          <a:p>
            <a:pPr marL="871538" lvl="1" indent="-514350">
              <a:buFont typeface="+mj-lt"/>
              <a:buAutoNum type="alphaLcParenR"/>
            </a:pPr>
            <a:r>
              <a:rPr lang="en-US" dirty="0" smtClean="0"/>
              <a:t>Compound </a:t>
            </a:r>
            <a:r>
              <a:rPr lang="en-US" dirty="0"/>
              <a:t>graphic;</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r>
              <a:rPr lang="en-US" dirty="0"/>
              <a:t>;</a:t>
            </a:r>
          </a:p>
          <a:p>
            <a:pPr marL="871538" lvl="1" indent="-514350">
              <a:buFont typeface="+mj-lt"/>
              <a:buAutoNum type="alphaLcParenR"/>
            </a:pPr>
            <a:r>
              <a:rPr lang="en-US" dirty="0" smtClean="0"/>
              <a:t>Southbridge</a:t>
            </a:r>
            <a:r>
              <a:rPr lang="en-US" dirty="0"/>
              <a:t>;</a:t>
            </a:r>
          </a:p>
          <a:p>
            <a:pPr marL="871538" lvl="1" indent="-514350">
              <a:buFont typeface="+mj-lt"/>
              <a:buAutoNum type="alphaLcParenR"/>
            </a:pPr>
            <a:r>
              <a:rPr lang="en-US" dirty="0" smtClean="0"/>
              <a:t>CPU </a:t>
            </a:r>
            <a:r>
              <a:rPr lang="en-US" dirty="0"/>
              <a:t>Socket;</a:t>
            </a:r>
          </a:p>
          <a:p>
            <a:pPr marL="871538" lvl="1" indent="-514350">
              <a:buFont typeface="+mj-lt"/>
              <a:buAutoNum type="alphaLcParenR"/>
            </a:pPr>
            <a:r>
              <a:rPr lang="en-US" dirty="0" smtClean="0"/>
              <a:t>Northbridge</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9552" y="321297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a:t>a) Network model;</a:t>
            </a:r>
          </a:p>
          <a:p>
            <a:pPr marL="871538" lvl="1" indent="-514350">
              <a:buFont typeface="+mj-lt"/>
              <a:buAutoNum type="alphaLcParenR"/>
            </a:pPr>
            <a:r>
              <a:rPr lang="en-US" dirty="0" smtClean="0"/>
              <a:t>Relational </a:t>
            </a:r>
            <a:r>
              <a:rPr lang="en-US" dirty="0"/>
              <a:t>model;</a:t>
            </a:r>
          </a:p>
          <a:p>
            <a:pPr marL="871538" lvl="1" indent="-514350">
              <a:buFont typeface="+mj-lt"/>
              <a:buAutoNum type="alphaLcParenR"/>
            </a:pPr>
            <a:r>
              <a:rPr lang="en-US" dirty="0" smtClean="0"/>
              <a:t>Hierarchical </a:t>
            </a:r>
            <a:r>
              <a:rPr lang="en-US" dirty="0"/>
              <a:t>database model;</a:t>
            </a:r>
          </a:p>
          <a:p>
            <a:pPr marL="871538" lvl="1" indent="-514350">
              <a:buFont typeface="+mj-lt"/>
              <a:buAutoNum type="alphaLcParenR"/>
            </a:pPr>
            <a:r>
              <a:rPr lang="en-US" dirty="0" smtClean="0"/>
              <a:t>Entity–relationship </a:t>
            </a:r>
            <a:r>
              <a:rPr lang="en-US" dirty="0"/>
              <a:t>model;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sz="2800" dirty="0" smtClean="0"/>
              <a:t>The </a:t>
            </a:r>
            <a:r>
              <a:rPr lang="en-US" sz="2800" dirty="0" err="1"/>
              <a:t>northbridge</a:t>
            </a:r>
            <a:r>
              <a:rPr lang="en-US" sz="2800" dirty="0"/>
              <a:t> or host bridge was one of the two chips in the core logic chipset on a PC motherboard, </a:t>
            </a:r>
          </a:p>
          <a:p>
            <a:pPr marL="0" indent="0" algn="just">
              <a:buNone/>
            </a:pPr>
            <a:r>
              <a:rPr lang="en-US" sz="2800" dirty="0"/>
              <a:t>used to manage data communications between a CPU and a motherboard. </a:t>
            </a:r>
          </a:p>
          <a:p>
            <a:pPr marL="0" indent="0" algn="just">
              <a:buNone/>
            </a:pPr>
            <a:r>
              <a:rPr lang="en-US" sz="2800" dirty="0"/>
              <a:t>It is supposed to be paired with a second support chip known as a </a:t>
            </a:r>
            <a:r>
              <a:rPr lang="en-US" sz="2800" dirty="0" err="1"/>
              <a:t>southbridge</a:t>
            </a:r>
            <a:r>
              <a:rPr lang="en-US" sz="28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28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2800" dirty="0" smtClean="0">
                <a:effectLst/>
              </a:rPr>
              <a:t>of</a:t>
            </a:r>
            <a:r>
              <a:rPr lang="en-US" sz="2800" dirty="0" smtClean="0">
                <a:effectLst/>
              </a:rPr>
              <a:t> </a:t>
            </a:r>
            <a:r>
              <a:rPr lang="bg-BG" sz="2800" dirty="0" smtClean="0">
                <a:effectLst/>
              </a:rPr>
              <a:t>text</a:t>
            </a:r>
            <a:r>
              <a:rPr lang="bg-BG" sz="2800" dirty="0">
                <a:effectLst/>
              </a:rPr>
              <a:t>, audio, still images, animation, video, or interactivity content forms.</a:t>
            </a:r>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software</a:t>
            </a:r>
            <a:r>
              <a:rPr lang="en-US" sz="2400" dirty="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5454</TotalTime>
  <Words>3251</Words>
  <Application>Microsoft Office PowerPoint</Application>
  <PresentationFormat>On-screen Show (4:3)</PresentationFormat>
  <Paragraphs>428</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Software engineering</vt:lpstr>
      <vt:lpstr>Софтуерно инженерство</vt:lpstr>
      <vt:lpstr>Question</vt:lpstr>
      <vt:lpstr>Answer</vt:lpstr>
      <vt:lpstr>Data compression</vt:lpstr>
      <vt:lpstr>Компресиране на данни</vt:lpstr>
      <vt:lpstr>Question</vt:lpstr>
      <vt:lpstr>Answer</vt:lpstr>
      <vt:lpstr>Text processing</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575</cp:revision>
  <dcterms:created xsi:type="dcterms:W3CDTF">2007-12-08T16:03:35Z</dcterms:created>
  <dcterms:modified xsi:type="dcterms:W3CDTF">2013-12-02T09:19:40Z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